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2" r:id="rId4"/>
    <p:sldId id="259" r:id="rId5"/>
    <p:sldId id="261" r:id="rId6"/>
    <p:sldId id="263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0066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531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A130DA4-E378-4298-967E-95C0A92E4AB1}" type="datetimeFigureOut">
              <a:rPr lang="en-GB"/>
              <a:pPr>
                <a:defRPr/>
              </a:pPr>
              <a:t>16/12/2021</a:t>
            </a:fld>
            <a:endParaRPr lang="en-GB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D274F87-88AA-4F59-8872-5F8BC52FAC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37587D-D74F-4246-8616-E375A6C38F5C}" type="datetimeFigureOut">
              <a:rPr lang="en-US"/>
              <a:pPr>
                <a:defRPr/>
              </a:pPr>
              <a:t>12/16/2021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59A471-B36E-4FAA-B517-BFC4C38B9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E66C28-F5E6-48EC-945D-C1729DD0406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endParaRPr lang="en-GB" sz="8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2BC3FC-8188-4CAD-8069-FDD4E70868C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195D20-6300-4D58-A619-1C837192AC6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71536" y="78579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F1D8D-F73D-4D28-959F-3621D9297659}" type="datetime1">
              <a:rPr lang="en-US"/>
              <a:pPr>
                <a:defRPr/>
              </a:pPr>
              <a:t>12/16/2021</a:t>
            </a:fld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C34722-A8F9-488D-BA76-E2ECC46385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4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69A1B-1159-4B07-AE53-61BEB624BFDD}" type="datetime1">
              <a:rPr lang="en-US"/>
              <a:pPr>
                <a:defRPr/>
              </a:pPr>
              <a:t>12/16/2021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ADD499-7181-49A8-9C0C-CE7C4165F7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17497-0234-4D3D-916E-B0A92CDB453F}" type="datetime1">
              <a:rPr lang="en-US"/>
              <a:pPr>
                <a:defRPr/>
              </a:pPr>
              <a:t>12/16/2021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B7B6C9-009D-422B-BBE1-0602E72DF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45987-2B49-4D82-85C7-54D88A67BCB8}" type="datetime1">
              <a:rPr lang="en-US"/>
              <a:pPr>
                <a:defRPr/>
              </a:pPr>
              <a:t>12/16/2021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CC80A95-2005-4427-83C1-00C5E1671779}" type="slidenum">
              <a:rPr lang="en-US"/>
              <a:pPr>
                <a:defRPr/>
              </a:pPr>
              <a:t>‹#›</a:t>
            </a:fld>
            <a:endParaRPr lang="en-US" sz="1200" b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70263-4E78-44BA-8AE5-40E93DC75566}" type="datetime1">
              <a:rPr lang="en-US"/>
              <a:pPr>
                <a:defRPr/>
              </a:pPr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0548E1B7-1F51-4FBD-BA8B-CC2CB113B4C2}" type="slidenum">
              <a:rPr lang="en-US"/>
              <a:pPr>
                <a:defRPr/>
              </a:pPr>
              <a:t>‹#›</a:t>
            </a:fld>
            <a:endParaRPr lang="en-US" sz="1200" b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133E8-9CE3-41A5-A523-3F1334671C38}" type="datetime1">
              <a:rPr lang="en-US"/>
              <a:pPr>
                <a:defRPr/>
              </a:pPr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DBE7DE62-C01F-464E-9E1F-B1258057F719}" type="slidenum">
              <a:rPr lang="en-US"/>
              <a:pPr>
                <a:defRPr/>
              </a:pPr>
              <a:t>‹#›</a:t>
            </a:fld>
            <a:endParaRPr lang="en-US" sz="1200" b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4ECA5-560C-475C-97B4-9C3DB2F1952C}" type="datetime1">
              <a:rPr lang="en-US"/>
              <a:pPr>
                <a:defRPr/>
              </a:pPr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EEC77712-2FD4-4F7E-9A86-F7E8CBDAE2DB}" type="slidenum">
              <a:rPr lang="en-US"/>
              <a:pPr>
                <a:defRPr/>
              </a:pPr>
              <a:t>‹#›</a:t>
            </a:fld>
            <a:endParaRPr lang="en-US" sz="1200" b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160708-02FD-48C0-B2C9-1329A931C66E}" type="datetime1">
              <a:rPr lang="en-US"/>
              <a:pPr>
                <a:defRPr/>
              </a:pPr>
              <a:t>12/16/2021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52A0B4-2F1D-42FF-BB80-DF977DE50F93}" type="slidenum">
              <a:rPr lang="en-US"/>
              <a:pPr>
                <a:defRPr/>
              </a:pPr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</p:sldLayoutIdLst>
  <p:transition advTm="50000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ulary.nhs.scot/east/help-and-support/for-healthcare-professionals/electronic-formularies-in-general-practic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formulary.nhs.scot/media/z3yckh2z/eljf-clinical-quick-steps-step-2-repeat-prescribing-v3-0_nov-2021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Loth.prescribing2@nhslothian.scot.nhs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2" name="Rectangle 255">
            <a:extLst>
              <a:ext uri="{FF2B5EF4-FFF2-40B4-BE49-F238E27FC236}">
                <a16:creationId xmlns:a16="http://schemas.microsoft.com/office/drawing/2014/main" id="{C59AB4C8-9178-4F7A-8404-6890510B5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79160" y="148977"/>
            <a:ext cx="8182230" cy="183265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300" kern="1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eLJF</a:t>
            </a:r>
            <a:r>
              <a:rPr lang="en-US" sz="2300" kern="1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-CLINICAL</a:t>
            </a:r>
            <a:br>
              <a:rPr lang="en-US" sz="2300" kern="1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br>
              <a:rPr lang="en-US" sz="2300" kern="1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300" kern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Quick 6-step tutorial </a:t>
            </a:r>
            <a:br>
              <a:rPr lang="en-US" sz="2300" kern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300" kern="1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 just 3 minutes</a:t>
            </a:r>
            <a:br>
              <a:rPr lang="en-US" sz="2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223" name="sketch line">
            <a:extLst>
              <a:ext uri="{FF2B5EF4-FFF2-40B4-BE49-F238E27FC236}">
                <a16:creationId xmlns:a16="http://schemas.microsoft.com/office/drawing/2014/main" id="{4CFDFB37-4BC7-42C6-915D-A6609139B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5776" y="2343912"/>
            <a:ext cx="3429000" cy="18288"/>
          </a:xfrm>
          <a:custGeom>
            <a:avLst/>
            <a:gdLst>
              <a:gd name="connsiteX0" fmla="*/ 0 w 3429000"/>
              <a:gd name="connsiteY0" fmla="*/ 0 h 18288"/>
              <a:gd name="connsiteX1" fmla="*/ 685800 w 3429000"/>
              <a:gd name="connsiteY1" fmla="*/ 0 h 18288"/>
              <a:gd name="connsiteX2" fmla="*/ 1371600 w 3429000"/>
              <a:gd name="connsiteY2" fmla="*/ 0 h 18288"/>
              <a:gd name="connsiteX3" fmla="*/ 2057400 w 3429000"/>
              <a:gd name="connsiteY3" fmla="*/ 0 h 18288"/>
              <a:gd name="connsiteX4" fmla="*/ 267462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811780 w 3429000"/>
              <a:gd name="connsiteY7" fmla="*/ 18288 h 18288"/>
              <a:gd name="connsiteX8" fmla="*/ 2228850 w 3429000"/>
              <a:gd name="connsiteY8" fmla="*/ 18288 h 18288"/>
              <a:gd name="connsiteX9" fmla="*/ 1543050 w 3429000"/>
              <a:gd name="connsiteY9" fmla="*/ 18288 h 18288"/>
              <a:gd name="connsiteX10" fmla="*/ 92583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  <a:gd name="connsiteX0" fmla="*/ 0 w 3429000"/>
              <a:gd name="connsiteY0" fmla="*/ 0 h 18288"/>
              <a:gd name="connsiteX1" fmla="*/ 617220 w 3429000"/>
              <a:gd name="connsiteY1" fmla="*/ 0 h 18288"/>
              <a:gd name="connsiteX2" fmla="*/ 1200150 w 3429000"/>
              <a:gd name="connsiteY2" fmla="*/ 0 h 18288"/>
              <a:gd name="connsiteX3" fmla="*/ 1817370 w 3429000"/>
              <a:gd name="connsiteY3" fmla="*/ 0 h 18288"/>
              <a:gd name="connsiteX4" fmla="*/ 250317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743200 w 3429000"/>
              <a:gd name="connsiteY7" fmla="*/ 18288 h 18288"/>
              <a:gd name="connsiteX8" fmla="*/ 1988820 w 3429000"/>
              <a:gd name="connsiteY8" fmla="*/ 18288 h 18288"/>
              <a:gd name="connsiteX9" fmla="*/ 1405890 w 3429000"/>
              <a:gd name="connsiteY9" fmla="*/ 18288 h 18288"/>
              <a:gd name="connsiteX10" fmla="*/ 65151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07705" y="23860"/>
                  <a:pt x="509323" y="68036"/>
                  <a:pt x="685800" y="0"/>
                </a:cubicBezTo>
                <a:cubicBezTo>
                  <a:pt x="881422" y="-43910"/>
                  <a:pt x="1129204" y="-58858"/>
                  <a:pt x="1371600" y="0"/>
                </a:cubicBezTo>
                <a:cubicBezTo>
                  <a:pt x="1611115" y="-12848"/>
                  <a:pt x="1887211" y="-6418"/>
                  <a:pt x="2057400" y="0"/>
                </a:cubicBezTo>
                <a:cubicBezTo>
                  <a:pt x="2233905" y="-53439"/>
                  <a:pt x="2400311" y="-9735"/>
                  <a:pt x="2674620" y="0"/>
                </a:cubicBezTo>
                <a:cubicBezTo>
                  <a:pt x="2899369" y="50175"/>
                  <a:pt x="3197952" y="-27603"/>
                  <a:pt x="3429000" y="0"/>
                </a:cubicBezTo>
                <a:cubicBezTo>
                  <a:pt x="3428966" y="4844"/>
                  <a:pt x="3428590" y="11009"/>
                  <a:pt x="3429000" y="18288"/>
                </a:cubicBezTo>
                <a:cubicBezTo>
                  <a:pt x="3212354" y="28872"/>
                  <a:pt x="3083619" y="-836"/>
                  <a:pt x="2811780" y="18288"/>
                </a:cubicBezTo>
                <a:cubicBezTo>
                  <a:pt x="2533576" y="25058"/>
                  <a:pt x="2477440" y="20531"/>
                  <a:pt x="2228850" y="18288"/>
                </a:cubicBezTo>
                <a:cubicBezTo>
                  <a:pt x="2003657" y="-1843"/>
                  <a:pt x="1810789" y="18294"/>
                  <a:pt x="1543050" y="18288"/>
                </a:cubicBezTo>
                <a:cubicBezTo>
                  <a:pt x="1286635" y="-21162"/>
                  <a:pt x="1189418" y="22290"/>
                  <a:pt x="925830" y="18288"/>
                </a:cubicBezTo>
                <a:cubicBezTo>
                  <a:pt x="678389" y="-2387"/>
                  <a:pt x="367033" y="43234"/>
                  <a:pt x="0" y="18288"/>
                </a:cubicBezTo>
                <a:cubicBezTo>
                  <a:pt x="-649" y="11698"/>
                  <a:pt x="663" y="5413"/>
                  <a:pt x="0" y="0"/>
                </a:cubicBezTo>
                <a:close/>
              </a:path>
              <a:path w="3429000" h="18288" stroke="0" extrusionOk="0">
                <a:moveTo>
                  <a:pt x="0" y="0"/>
                </a:moveTo>
                <a:cubicBezTo>
                  <a:pt x="169914" y="-16656"/>
                  <a:pt x="469790" y="-24030"/>
                  <a:pt x="617220" y="0"/>
                </a:cubicBezTo>
                <a:cubicBezTo>
                  <a:pt x="786601" y="24467"/>
                  <a:pt x="1085311" y="15192"/>
                  <a:pt x="1200150" y="0"/>
                </a:cubicBezTo>
                <a:cubicBezTo>
                  <a:pt x="1340195" y="-5060"/>
                  <a:pt x="1552999" y="41254"/>
                  <a:pt x="1817370" y="0"/>
                </a:cubicBezTo>
                <a:cubicBezTo>
                  <a:pt x="2086739" y="-377"/>
                  <a:pt x="2228603" y="31972"/>
                  <a:pt x="2503170" y="0"/>
                </a:cubicBezTo>
                <a:cubicBezTo>
                  <a:pt x="2794334" y="-14173"/>
                  <a:pt x="3002837" y="-13310"/>
                  <a:pt x="3429000" y="0"/>
                </a:cubicBezTo>
                <a:cubicBezTo>
                  <a:pt x="3428475" y="5049"/>
                  <a:pt x="3429193" y="12044"/>
                  <a:pt x="3429000" y="18288"/>
                </a:cubicBezTo>
                <a:cubicBezTo>
                  <a:pt x="3101445" y="-3440"/>
                  <a:pt x="2879434" y="34023"/>
                  <a:pt x="2743200" y="18288"/>
                </a:cubicBezTo>
                <a:cubicBezTo>
                  <a:pt x="2609544" y="13915"/>
                  <a:pt x="2334178" y="48649"/>
                  <a:pt x="1988820" y="18288"/>
                </a:cubicBezTo>
                <a:cubicBezTo>
                  <a:pt x="1620184" y="18423"/>
                  <a:pt x="1586822" y="-1871"/>
                  <a:pt x="1405890" y="18288"/>
                </a:cubicBezTo>
                <a:cubicBezTo>
                  <a:pt x="1266239" y="28547"/>
                  <a:pt x="867500" y="15208"/>
                  <a:pt x="651510" y="18288"/>
                </a:cubicBezTo>
                <a:cubicBezTo>
                  <a:pt x="445459" y="40105"/>
                  <a:pt x="119818" y="-23744"/>
                  <a:pt x="0" y="18288"/>
                </a:cubicBezTo>
                <a:cubicBezTo>
                  <a:pt x="-39" y="12511"/>
                  <a:pt x="-381" y="8039"/>
                  <a:pt x="0" y="0"/>
                </a:cubicBezTo>
                <a:close/>
              </a:path>
              <a:path w="3429000" h="18288" fill="none" stroke="0" extrusionOk="0">
                <a:moveTo>
                  <a:pt x="0" y="0"/>
                </a:moveTo>
                <a:cubicBezTo>
                  <a:pt x="199661" y="29771"/>
                  <a:pt x="488726" y="20925"/>
                  <a:pt x="685800" y="0"/>
                </a:cubicBezTo>
                <a:cubicBezTo>
                  <a:pt x="835372" y="-29710"/>
                  <a:pt x="1088413" y="6369"/>
                  <a:pt x="1371600" y="0"/>
                </a:cubicBezTo>
                <a:cubicBezTo>
                  <a:pt x="1631865" y="6637"/>
                  <a:pt x="1839907" y="52251"/>
                  <a:pt x="2057400" y="0"/>
                </a:cubicBezTo>
                <a:cubicBezTo>
                  <a:pt x="2266442" y="-8132"/>
                  <a:pt x="2461070" y="-4034"/>
                  <a:pt x="2674620" y="0"/>
                </a:cubicBezTo>
                <a:cubicBezTo>
                  <a:pt x="2940120" y="30498"/>
                  <a:pt x="3202681" y="-54357"/>
                  <a:pt x="3429000" y="0"/>
                </a:cubicBezTo>
                <a:cubicBezTo>
                  <a:pt x="3429314" y="4158"/>
                  <a:pt x="3428021" y="12539"/>
                  <a:pt x="3429000" y="18288"/>
                </a:cubicBezTo>
                <a:cubicBezTo>
                  <a:pt x="3250522" y="56023"/>
                  <a:pt x="3056248" y="-1557"/>
                  <a:pt x="2811780" y="18288"/>
                </a:cubicBezTo>
                <a:cubicBezTo>
                  <a:pt x="2534418" y="26558"/>
                  <a:pt x="2483107" y="19890"/>
                  <a:pt x="2228850" y="18288"/>
                </a:cubicBezTo>
                <a:cubicBezTo>
                  <a:pt x="1996093" y="-20362"/>
                  <a:pt x="1790611" y="35096"/>
                  <a:pt x="1543050" y="18288"/>
                </a:cubicBezTo>
                <a:cubicBezTo>
                  <a:pt x="1276188" y="-29727"/>
                  <a:pt x="1196665" y="1050"/>
                  <a:pt x="925830" y="18288"/>
                </a:cubicBezTo>
                <a:cubicBezTo>
                  <a:pt x="718623" y="61416"/>
                  <a:pt x="374628" y="25039"/>
                  <a:pt x="0" y="18288"/>
                </a:cubicBezTo>
                <a:cubicBezTo>
                  <a:pt x="20" y="11469"/>
                  <a:pt x="-29" y="515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custGeom>
                    <a:avLst/>
                    <a:gdLst>
                      <a:gd name="connsiteX0" fmla="*/ 0 w 3429000"/>
                      <a:gd name="connsiteY0" fmla="*/ 0 h 18288"/>
                      <a:gd name="connsiteX1" fmla="*/ 685800 w 3429000"/>
                      <a:gd name="connsiteY1" fmla="*/ 0 h 18288"/>
                      <a:gd name="connsiteX2" fmla="*/ 1371600 w 3429000"/>
                      <a:gd name="connsiteY2" fmla="*/ 0 h 18288"/>
                      <a:gd name="connsiteX3" fmla="*/ 2057400 w 3429000"/>
                      <a:gd name="connsiteY3" fmla="*/ 0 h 18288"/>
                      <a:gd name="connsiteX4" fmla="*/ 2674620 w 3429000"/>
                      <a:gd name="connsiteY4" fmla="*/ 0 h 18288"/>
                      <a:gd name="connsiteX5" fmla="*/ 3429000 w 3429000"/>
                      <a:gd name="connsiteY5" fmla="*/ 0 h 18288"/>
                      <a:gd name="connsiteX6" fmla="*/ 3429000 w 3429000"/>
                      <a:gd name="connsiteY6" fmla="*/ 18288 h 18288"/>
                      <a:gd name="connsiteX7" fmla="*/ 2811780 w 3429000"/>
                      <a:gd name="connsiteY7" fmla="*/ 18288 h 18288"/>
                      <a:gd name="connsiteX8" fmla="*/ 2228850 w 3429000"/>
                      <a:gd name="connsiteY8" fmla="*/ 18288 h 18288"/>
                      <a:gd name="connsiteX9" fmla="*/ 1543050 w 3429000"/>
                      <a:gd name="connsiteY9" fmla="*/ 18288 h 18288"/>
                      <a:gd name="connsiteX10" fmla="*/ 925830 w 3429000"/>
                      <a:gd name="connsiteY10" fmla="*/ 18288 h 18288"/>
                      <a:gd name="connsiteX11" fmla="*/ 0 w 3429000"/>
                      <a:gd name="connsiteY11" fmla="*/ 18288 h 18288"/>
                      <a:gd name="connsiteX12" fmla="*/ 0 w 3429000"/>
                      <a:gd name="connsiteY12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429000" h="18288" fill="none" extrusionOk="0">
                        <a:moveTo>
                          <a:pt x="0" y="0"/>
                        </a:moveTo>
                        <a:cubicBezTo>
                          <a:pt x="219865" y="20479"/>
                          <a:pt x="493281" y="26186"/>
                          <a:pt x="685800" y="0"/>
                        </a:cubicBezTo>
                        <a:cubicBezTo>
                          <a:pt x="878319" y="-26186"/>
                          <a:pt x="1121382" y="-11869"/>
                          <a:pt x="1371600" y="0"/>
                        </a:cubicBezTo>
                        <a:cubicBezTo>
                          <a:pt x="1621818" y="11869"/>
                          <a:pt x="1878793" y="32281"/>
                          <a:pt x="2057400" y="0"/>
                        </a:cubicBezTo>
                        <a:cubicBezTo>
                          <a:pt x="2236007" y="-32281"/>
                          <a:pt x="2433797" y="-18251"/>
                          <a:pt x="2674620" y="0"/>
                        </a:cubicBezTo>
                        <a:cubicBezTo>
                          <a:pt x="2915443" y="18251"/>
                          <a:pt x="3205923" y="-1443"/>
                          <a:pt x="3429000" y="0"/>
                        </a:cubicBezTo>
                        <a:cubicBezTo>
                          <a:pt x="3429442" y="4516"/>
                          <a:pt x="3428173" y="12266"/>
                          <a:pt x="3429000" y="18288"/>
                        </a:cubicBezTo>
                        <a:cubicBezTo>
                          <a:pt x="3221081" y="48608"/>
                          <a:pt x="3088001" y="8066"/>
                          <a:pt x="2811780" y="18288"/>
                        </a:cubicBezTo>
                        <a:cubicBezTo>
                          <a:pt x="2535559" y="28510"/>
                          <a:pt x="2481355" y="24898"/>
                          <a:pt x="2228850" y="18288"/>
                        </a:cubicBezTo>
                        <a:cubicBezTo>
                          <a:pt x="1976345" y="11679"/>
                          <a:pt x="1807520" y="48356"/>
                          <a:pt x="1543050" y="18288"/>
                        </a:cubicBezTo>
                        <a:cubicBezTo>
                          <a:pt x="1278580" y="-11780"/>
                          <a:pt x="1181944" y="5123"/>
                          <a:pt x="925830" y="18288"/>
                        </a:cubicBezTo>
                        <a:cubicBezTo>
                          <a:pt x="669716" y="31453"/>
                          <a:pt x="410304" y="34815"/>
                          <a:pt x="0" y="18288"/>
                        </a:cubicBezTo>
                        <a:cubicBezTo>
                          <a:pt x="-306" y="11477"/>
                          <a:pt x="485" y="4355"/>
                          <a:pt x="0" y="0"/>
                        </a:cubicBezTo>
                        <a:close/>
                      </a:path>
                      <a:path w="3429000" h="18288" stroke="0" extrusionOk="0">
                        <a:moveTo>
                          <a:pt x="0" y="0"/>
                        </a:moveTo>
                        <a:cubicBezTo>
                          <a:pt x="174095" y="-12874"/>
                          <a:pt x="443087" y="-14090"/>
                          <a:pt x="617220" y="0"/>
                        </a:cubicBezTo>
                        <a:cubicBezTo>
                          <a:pt x="791353" y="14090"/>
                          <a:pt x="1072677" y="8451"/>
                          <a:pt x="1200150" y="0"/>
                        </a:cubicBezTo>
                        <a:cubicBezTo>
                          <a:pt x="1327623" y="-8451"/>
                          <a:pt x="1526638" y="19866"/>
                          <a:pt x="1817370" y="0"/>
                        </a:cubicBezTo>
                        <a:cubicBezTo>
                          <a:pt x="2108102" y="-19866"/>
                          <a:pt x="2221289" y="26161"/>
                          <a:pt x="2503170" y="0"/>
                        </a:cubicBezTo>
                        <a:cubicBezTo>
                          <a:pt x="2785051" y="-26161"/>
                          <a:pt x="3022134" y="39178"/>
                          <a:pt x="3429000" y="0"/>
                        </a:cubicBezTo>
                        <a:cubicBezTo>
                          <a:pt x="3429577" y="4624"/>
                          <a:pt x="3429819" y="11191"/>
                          <a:pt x="3429000" y="18288"/>
                        </a:cubicBezTo>
                        <a:cubicBezTo>
                          <a:pt x="3103464" y="593"/>
                          <a:pt x="2887909" y="22940"/>
                          <a:pt x="2743200" y="18288"/>
                        </a:cubicBezTo>
                        <a:cubicBezTo>
                          <a:pt x="2598491" y="13636"/>
                          <a:pt x="2362615" y="10656"/>
                          <a:pt x="1988820" y="18288"/>
                        </a:cubicBezTo>
                        <a:cubicBezTo>
                          <a:pt x="1615025" y="25920"/>
                          <a:pt x="1580494" y="3693"/>
                          <a:pt x="1405890" y="18288"/>
                        </a:cubicBezTo>
                        <a:cubicBezTo>
                          <a:pt x="1231286" y="32884"/>
                          <a:pt x="885259" y="-16285"/>
                          <a:pt x="651510" y="18288"/>
                        </a:cubicBezTo>
                        <a:cubicBezTo>
                          <a:pt x="417761" y="52861"/>
                          <a:pt x="138362" y="-13856"/>
                          <a:pt x="0" y="18288"/>
                        </a:cubicBezTo>
                        <a:cubicBezTo>
                          <a:pt x="-171" y="12755"/>
                          <a:pt x="-690" y="79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cottish Formulary">
            <a:extLst>
              <a:ext uri="{FF2B5EF4-FFF2-40B4-BE49-F238E27FC236}">
                <a16:creationId xmlns:a16="http://schemas.microsoft.com/office/drawing/2014/main" id="{C5102662-C4CE-4248-B823-E3EF1EEED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030" y="3971873"/>
            <a:ext cx="8661654" cy="1407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November 2021</a:t>
            </a:r>
          </a:p>
        </p:txBody>
      </p:sp>
      <p:pic>
        <p:nvPicPr>
          <p:cNvPr id="9220" name="Picture 8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5113" y="333375"/>
            <a:ext cx="9874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073B832-1BAA-491D-A03B-7B9D6CA802FA}"/>
              </a:ext>
            </a:extLst>
          </p:cNvPr>
          <p:cNvSpPr/>
          <p:nvPr/>
        </p:nvSpPr>
        <p:spPr>
          <a:xfrm>
            <a:off x="2699740" y="2132820"/>
            <a:ext cx="4176580" cy="504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advTm="5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ChangeArrowheads="1"/>
          </p:cNvSpPr>
          <p:nvPr/>
        </p:nvSpPr>
        <p:spPr bwMode="auto">
          <a:xfrm>
            <a:off x="0" y="333375"/>
            <a:ext cx="781208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4514" name="Rectangle 2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2590800" cy="865188"/>
          </a:xfrm>
        </p:spPr>
        <p:txBody>
          <a:bodyPr/>
          <a:lstStyle/>
          <a:p>
            <a:pPr>
              <a:defRPr/>
            </a:pPr>
            <a:r>
              <a:rPr lang="en-GB" b="1">
                <a:solidFill>
                  <a:schemeClr val="bg1"/>
                </a:solidFill>
              </a:rPr>
              <a:t>Step 1</a:t>
            </a:r>
            <a:r>
              <a:rPr lang="en-GB" b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79390" y="1340710"/>
            <a:ext cx="2735263" cy="4555093"/>
          </a:xfrm>
          <a:noFill/>
        </p:spPr>
        <p:txBody>
          <a:bodyPr anchor="ctr">
            <a:spAutoFit/>
          </a:bodyPr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GB" sz="1600" b="1" dirty="0">
                <a:solidFill>
                  <a:srgbClr val="002060"/>
                </a:solidFill>
                <a:ea typeface="Calibri" pitchFamily="34" charset="0"/>
                <a:cs typeface="Arial" charset="0"/>
              </a:rPr>
              <a:t>Check version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GB" sz="1800" b="1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 </a:t>
            </a:r>
            <a:endParaRPr lang="en-GB" sz="1800" dirty="0">
              <a:ea typeface="Calibri" pitchFamily="34" charset="0"/>
              <a:cs typeface="Arial" charset="0"/>
            </a:endParaRPr>
          </a:p>
          <a:p>
            <a:pPr marL="449263" lvl="1" indent="-269875">
              <a:spcBef>
                <a:spcPct val="0"/>
              </a:spcBef>
              <a:buFontTx/>
              <a:buChar char="•"/>
            </a:pP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Do you have a ‘tab’ for </a:t>
            </a:r>
            <a:r>
              <a:rPr lang="en-GB" sz="1600" dirty="0" err="1">
                <a:solidFill>
                  <a:srgbClr val="2D1B2C"/>
                </a:solidFill>
                <a:ea typeface="Calibri" pitchFamily="34" charset="0"/>
                <a:cs typeface="Arial" charset="0"/>
              </a:rPr>
              <a:t>eLJF</a:t>
            </a: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-CLINICAL installed on your clinical profile?</a:t>
            </a:r>
          </a:p>
          <a:p>
            <a:pPr marL="449263" lvl="1" indent="-269875">
              <a:spcBef>
                <a:spcPct val="0"/>
              </a:spcBef>
              <a:buFontTx/>
              <a:buNone/>
            </a:pP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 </a:t>
            </a:r>
          </a:p>
          <a:p>
            <a:pPr marL="449263" lvl="1" indent="-269875">
              <a:spcBef>
                <a:spcPct val="0"/>
              </a:spcBef>
              <a:buFontTx/>
              <a:buChar char="•"/>
            </a:pP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Is the current version of        </a:t>
            </a:r>
            <a:r>
              <a:rPr lang="en-GB" sz="1600" dirty="0" err="1">
                <a:solidFill>
                  <a:srgbClr val="2D1B2C"/>
                </a:solidFill>
                <a:ea typeface="Calibri" pitchFamily="34" charset="0"/>
                <a:cs typeface="Arial" charset="0"/>
              </a:rPr>
              <a:t>eLJF</a:t>
            </a: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-CLINICAL installed? </a:t>
            </a:r>
          </a:p>
          <a:p>
            <a:pPr marL="449263" lvl="1" indent="-269875">
              <a:spcBef>
                <a:spcPct val="0"/>
              </a:spcBef>
              <a:buFontTx/>
              <a:buNone/>
            </a:pPr>
            <a:endParaRPr lang="en-GB" sz="1600" dirty="0">
              <a:solidFill>
                <a:srgbClr val="2D1B2C"/>
              </a:solidFill>
              <a:ea typeface="Calibri" pitchFamily="34" charset="0"/>
              <a:cs typeface="Arial" charset="0"/>
            </a:endParaRPr>
          </a:p>
          <a:p>
            <a:pPr marL="449263" lvl="1" indent="-269875">
              <a:spcBef>
                <a:spcPct val="0"/>
              </a:spcBef>
              <a:buFontTx/>
              <a:buChar char="•"/>
            </a:pP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You can check the </a:t>
            </a:r>
            <a:r>
              <a:rPr lang="en-GB" sz="1600" dirty="0">
                <a:solidFill>
                  <a:srgbClr val="0070C0"/>
                </a:solidFill>
                <a:ea typeface="Calibri" pitchFamily="34" charset="0"/>
                <a:cs typeface="Arial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formulary website</a:t>
            </a:r>
            <a:r>
              <a:rPr lang="en-GB" sz="1600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 </a:t>
            </a: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to confirm that you have the correct version of </a:t>
            </a:r>
          </a:p>
          <a:p>
            <a:pPr marL="179388" lvl="1" indent="0">
              <a:spcBef>
                <a:spcPct val="0"/>
              </a:spcBef>
              <a:buNone/>
            </a:pP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    </a:t>
            </a:r>
            <a:r>
              <a:rPr lang="en-GB" sz="1600" dirty="0" err="1">
                <a:solidFill>
                  <a:srgbClr val="2D1B2C"/>
                </a:solidFill>
                <a:ea typeface="Calibri" pitchFamily="34" charset="0"/>
                <a:cs typeface="Arial" charset="0"/>
              </a:rPr>
              <a:t>eLJF</a:t>
            </a:r>
            <a:r>
              <a:rPr lang="en-GB" sz="1600" dirty="0">
                <a:solidFill>
                  <a:srgbClr val="2D1B2C"/>
                </a:solidFill>
                <a:ea typeface="Calibri" pitchFamily="34" charset="0"/>
                <a:cs typeface="Arial" charset="0"/>
              </a:rPr>
              <a:t>-CLINICAL.</a:t>
            </a:r>
            <a:endParaRPr lang="en-GB" sz="1600" dirty="0">
              <a:ea typeface="Calibri" pitchFamily="34" charset="0"/>
              <a:cs typeface="Arial" charset="0"/>
            </a:endParaRPr>
          </a:p>
        </p:txBody>
      </p:sp>
      <p:pic>
        <p:nvPicPr>
          <p:cNvPr id="10246" name="Picture 9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5113" y="333375"/>
            <a:ext cx="9874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C02DB33-7A32-45E9-B571-FE6CFC4FC7CC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88"/>
          <a:stretch/>
        </p:blipFill>
        <p:spPr bwMode="auto">
          <a:xfrm>
            <a:off x="2986088" y="1844780"/>
            <a:ext cx="5886450" cy="376385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ransition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1268413"/>
            <a:ext cx="2808288" cy="489696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GB" sz="1600" b="1" dirty="0">
                <a:solidFill>
                  <a:srgbClr val="002060"/>
                </a:solidFill>
              </a:rPr>
              <a:t>Prescribe formulary first choice</a:t>
            </a:r>
          </a:p>
          <a:p>
            <a:pPr marL="0" indent="0">
              <a:buFont typeface="Arial" charset="0"/>
              <a:buNone/>
            </a:pPr>
            <a:endParaRPr lang="en-GB" sz="1600" dirty="0"/>
          </a:p>
          <a:p>
            <a:pPr marL="536575" lvl="1" indent="-357188">
              <a:buFontTx/>
              <a:buChar char="•"/>
            </a:pPr>
            <a:r>
              <a:rPr lang="en-GB" sz="1600" dirty="0"/>
              <a:t>Identify and prescribe the first line combination inhaler for asthma. </a:t>
            </a:r>
          </a:p>
          <a:p>
            <a:pPr marL="536575" lvl="1" indent="-357188">
              <a:buFontTx/>
              <a:buChar char="•"/>
            </a:pPr>
            <a:endParaRPr lang="en-GB" sz="1600" dirty="0"/>
          </a:p>
          <a:p>
            <a:pPr marL="536575" lvl="1" indent="-357188">
              <a:buFontTx/>
              <a:buChar char="•"/>
            </a:pPr>
            <a:r>
              <a:rPr lang="en-GB" sz="1600" dirty="0"/>
              <a:t>Note that there is a standard dose and high dose option.</a:t>
            </a:r>
          </a:p>
          <a:p>
            <a:pPr marL="536575" lvl="1" indent="-357188">
              <a:buFontTx/>
              <a:buChar char="•"/>
            </a:pPr>
            <a:endParaRPr lang="en-GB" sz="1600" dirty="0"/>
          </a:p>
          <a:p>
            <a:pPr marL="536575" lvl="1" indent="-357188">
              <a:buFontTx/>
              <a:buChar char="•"/>
            </a:pPr>
            <a:r>
              <a:rPr lang="en-GB" sz="1600" dirty="0"/>
              <a:t>Click </a:t>
            </a:r>
            <a:r>
              <a:rPr lang="en-GB" sz="1600" dirty="0">
                <a:hlinkClick r:id="rId2"/>
              </a:rPr>
              <a:t>here</a:t>
            </a:r>
            <a:r>
              <a:rPr lang="en-GB" sz="1600" dirty="0"/>
              <a:t> for more information on acute/ repeat prescribing on VISION</a:t>
            </a:r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0" y="333375"/>
            <a:ext cx="781208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0" y="260350"/>
            <a:ext cx="25908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GB" sz="4400" b="1" dirty="0">
                <a:solidFill>
                  <a:schemeClr val="bg1"/>
                </a:solidFill>
                <a:latin typeface="Verdana" pitchFamily="34" charset="0"/>
              </a:rPr>
              <a:t>Step 2</a:t>
            </a:r>
            <a:r>
              <a:rPr lang="en-GB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</a:p>
        </p:txBody>
      </p:sp>
      <p:pic>
        <p:nvPicPr>
          <p:cNvPr id="14343" name="Picture 11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333375"/>
            <a:ext cx="9874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5B32918-359B-4CD4-9447-2917C0ACB062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275821" y="2060810"/>
            <a:ext cx="5688790" cy="3744520"/>
          </a:xfrm>
          <a:prstGeom prst="rect">
            <a:avLst/>
          </a:prstGeom>
        </p:spPr>
      </p:pic>
    </p:spTree>
  </p:cSld>
  <p:clrMapOvr>
    <a:masterClrMapping/>
  </p:clrMapOvr>
  <p:transition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idx="4294967295"/>
          </p:nvPr>
        </p:nvSpPr>
        <p:spPr>
          <a:xfrm>
            <a:off x="162863" y="1268413"/>
            <a:ext cx="2823226" cy="4968875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GB" sz="1600" b="1" dirty="0">
                <a:solidFill>
                  <a:srgbClr val="002060"/>
                </a:solidFill>
              </a:rPr>
              <a:t>Use the ‘GO’ button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GB" sz="1600" b="1" dirty="0"/>
              <a:t> </a:t>
            </a:r>
            <a:endParaRPr lang="en-GB" sz="1600" dirty="0"/>
          </a:p>
          <a:p>
            <a:pPr marL="449263" lvl="1" indent="-269875">
              <a:lnSpc>
                <a:spcPct val="80000"/>
              </a:lnSpc>
              <a:buFontTx/>
              <a:buChar char="•"/>
            </a:pPr>
            <a:r>
              <a:rPr lang="en-GB" sz="1600" dirty="0"/>
              <a:t>The ‘GO’ button can be used to select multiple products within a drug regimen. </a:t>
            </a:r>
          </a:p>
          <a:p>
            <a:pPr marL="449263" lvl="1" indent="-269875">
              <a:lnSpc>
                <a:spcPct val="80000"/>
              </a:lnSpc>
              <a:buFontTx/>
              <a:buNone/>
            </a:pPr>
            <a:endParaRPr lang="en-GB" sz="1600" dirty="0"/>
          </a:p>
          <a:p>
            <a:pPr marL="449263" lvl="1" indent="-269875">
              <a:lnSpc>
                <a:spcPct val="80000"/>
              </a:lnSpc>
              <a:buFontTx/>
              <a:buChar char="•"/>
            </a:pPr>
            <a:r>
              <a:rPr lang="en-GB" sz="1600" dirty="0"/>
              <a:t>The best example is when prescribing </a:t>
            </a:r>
            <a:r>
              <a:rPr lang="en-GB" sz="1600" i="1" dirty="0"/>
              <a:t>‘just in case’ </a:t>
            </a:r>
            <a:r>
              <a:rPr lang="en-GB" sz="1600" dirty="0"/>
              <a:t>medicines for palliative care.</a:t>
            </a:r>
          </a:p>
          <a:p>
            <a:pPr marL="449263" lvl="1" indent="-269875">
              <a:lnSpc>
                <a:spcPct val="80000"/>
              </a:lnSpc>
              <a:buFontTx/>
              <a:buNone/>
            </a:pPr>
            <a:endParaRPr lang="en-GB" sz="1600" dirty="0"/>
          </a:p>
          <a:p>
            <a:pPr marL="449263" lvl="1" indent="-269875">
              <a:lnSpc>
                <a:spcPct val="80000"/>
              </a:lnSpc>
              <a:buFontTx/>
              <a:buChar char="•"/>
            </a:pPr>
            <a:r>
              <a:rPr lang="en-GB" sz="1600" dirty="0"/>
              <a:t>This technique can also be used when prescribing for       </a:t>
            </a:r>
            <a:r>
              <a:rPr lang="en-GB" sz="1600" i="1" dirty="0"/>
              <a:t>H. pylori </a:t>
            </a:r>
            <a:r>
              <a:rPr lang="en-GB" sz="1600" dirty="0"/>
              <a:t>eradication. The result is a highly accurate prescription with the correct dosing instructions.</a:t>
            </a:r>
          </a:p>
        </p:txBody>
      </p:sp>
      <p:sp>
        <p:nvSpPr>
          <p:cNvPr id="11269" name="Rectangle 23"/>
          <p:cNvSpPr>
            <a:spLocks noChangeArrowheads="1"/>
          </p:cNvSpPr>
          <p:nvPr/>
        </p:nvSpPr>
        <p:spPr bwMode="auto">
          <a:xfrm>
            <a:off x="0" y="333375"/>
            <a:ext cx="781208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0" y="260350"/>
            <a:ext cx="25908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GB" sz="4400" b="1" dirty="0">
                <a:solidFill>
                  <a:schemeClr val="bg1"/>
                </a:solidFill>
                <a:latin typeface="Verdana" pitchFamily="34" charset="0"/>
              </a:rPr>
              <a:t>Step 3</a:t>
            </a:r>
            <a:r>
              <a:rPr lang="en-GB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</a:p>
        </p:txBody>
      </p:sp>
      <p:pic>
        <p:nvPicPr>
          <p:cNvPr id="11271" name="Picture 25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333375"/>
            <a:ext cx="9874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60B1D9-2D8D-4BB5-8B0A-0F2204879CC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20" y="1772770"/>
            <a:ext cx="5705318" cy="38165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/>
          </p:cNvSpPr>
          <p:nvPr>
            <p:ph type="body" idx="4294967295"/>
          </p:nvPr>
        </p:nvSpPr>
        <p:spPr>
          <a:xfrm>
            <a:off x="288483" y="1268413"/>
            <a:ext cx="2915327" cy="43211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GB" sz="1600" b="1" dirty="0">
                <a:solidFill>
                  <a:srgbClr val="002060"/>
                </a:solidFill>
              </a:rPr>
              <a:t>Prescribe an anticoagulant for AF</a:t>
            </a:r>
          </a:p>
          <a:p>
            <a:pPr marL="0" indent="0">
              <a:buFont typeface="Arial" charset="0"/>
              <a:buNone/>
            </a:pPr>
            <a:r>
              <a:rPr lang="en-GB" sz="1600" b="1" dirty="0"/>
              <a:t> </a:t>
            </a:r>
            <a:endParaRPr lang="en-GB" sz="1600" dirty="0"/>
          </a:p>
          <a:p>
            <a:pPr marL="449263" lvl="1" indent="-269875">
              <a:buFontTx/>
              <a:buChar char="•"/>
            </a:pPr>
            <a:r>
              <a:rPr lang="en-GB" sz="1600" dirty="0"/>
              <a:t>Note that             </a:t>
            </a:r>
            <a:r>
              <a:rPr lang="en-GB" sz="1600" dirty="0" err="1"/>
              <a:t>eLJF</a:t>
            </a:r>
            <a:r>
              <a:rPr lang="en-GB" sz="1600" dirty="0"/>
              <a:t>-CLINICAL provides selected prescribing information and buttons linking to useful resources to help ensure a safe and effective prescription</a:t>
            </a:r>
          </a:p>
        </p:txBody>
      </p:sp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0" y="333375"/>
            <a:ext cx="781208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0" y="260350"/>
            <a:ext cx="25908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GB" sz="4400" b="1" dirty="0">
                <a:solidFill>
                  <a:schemeClr val="bg1"/>
                </a:solidFill>
                <a:latin typeface="Verdana" pitchFamily="34" charset="0"/>
              </a:rPr>
              <a:t>Step 4</a:t>
            </a:r>
            <a:r>
              <a:rPr lang="en-GB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</a:p>
        </p:txBody>
      </p:sp>
      <p:pic>
        <p:nvPicPr>
          <p:cNvPr id="13319" name="Picture 10" descr="Pictur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333375"/>
            <a:ext cx="9874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CD0664-3E0E-4450-85BD-6B2F2334AA5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410134" y="1700760"/>
            <a:ext cx="5266436" cy="4033290"/>
          </a:xfrm>
          <a:prstGeom prst="rect">
            <a:avLst/>
          </a:prstGeom>
        </p:spPr>
      </p:pic>
    </p:spTree>
  </p:cSld>
  <p:clrMapOvr>
    <a:masterClrMapping/>
  </p:clrMapOvr>
  <p:transition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type="body" idx="4294967295"/>
          </p:nvPr>
        </p:nvSpPr>
        <p:spPr>
          <a:xfrm>
            <a:off x="179389" y="1268413"/>
            <a:ext cx="2736382" cy="5329237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GB" sz="1600" b="1" dirty="0">
                <a:solidFill>
                  <a:srgbClr val="002060"/>
                </a:solidFill>
              </a:rPr>
              <a:t>Prescribe for a child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GB" sz="800" dirty="0"/>
          </a:p>
          <a:p>
            <a:pPr marL="536575" lvl="1" indent="-357188">
              <a:lnSpc>
                <a:spcPct val="80000"/>
              </a:lnSpc>
              <a:buFontTx/>
              <a:buChar char="•"/>
            </a:pPr>
            <a:r>
              <a:rPr lang="en-GB" sz="1600" dirty="0"/>
              <a:t>Select a child “dummy” patient.</a:t>
            </a:r>
          </a:p>
          <a:p>
            <a:pPr marL="179387" lvl="1" indent="0">
              <a:lnSpc>
                <a:spcPct val="80000"/>
              </a:lnSpc>
              <a:buNone/>
            </a:pPr>
            <a:endParaRPr lang="en-GB" sz="800" dirty="0"/>
          </a:p>
          <a:p>
            <a:pPr marL="536575" lvl="1" indent="-357188">
              <a:lnSpc>
                <a:spcPct val="80000"/>
              </a:lnSpc>
              <a:buFontTx/>
              <a:buChar char="•"/>
            </a:pPr>
            <a:r>
              <a:rPr lang="en-GB" sz="1600" dirty="0"/>
              <a:t>The children’s chapter of        </a:t>
            </a:r>
            <a:r>
              <a:rPr lang="en-GB" sz="1600" dirty="0" err="1"/>
              <a:t>eLJF</a:t>
            </a:r>
            <a:r>
              <a:rPr lang="en-GB" sz="1600" dirty="0"/>
              <a:t>-CLINICAL uses age-specific filters to obtain the correct dose of medicine. </a:t>
            </a:r>
          </a:p>
          <a:p>
            <a:pPr marL="536575" lvl="1" indent="-357188">
              <a:lnSpc>
                <a:spcPct val="80000"/>
              </a:lnSpc>
              <a:buFontTx/>
              <a:buChar char="•"/>
            </a:pPr>
            <a:endParaRPr lang="en-GB" sz="800" dirty="0"/>
          </a:p>
          <a:p>
            <a:pPr marL="536575" lvl="1" indent="-357188">
              <a:lnSpc>
                <a:spcPct val="80000"/>
              </a:lnSpc>
              <a:buFontTx/>
              <a:buChar char="•"/>
            </a:pPr>
            <a:r>
              <a:rPr lang="en-GB" sz="1600" dirty="0"/>
              <a:t>Prescribe paracetamol for a 5-year-old child: note that the dosing is correct as per current MHRA and formulary guidance. </a:t>
            </a:r>
          </a:p>
          <a:p>
            <a:pPr marL="536575" lvl="1" indent="-357188">
              <a:lnSpc>
                <a:spcPct val="80000"/>
              </a:lnSpc>
              <a:buFontTx/>
              <a:buChar char="•"/>
            </a:pPr>
            <a:endParaRPr lang="en-GB" sz="800" dirty="0"/>
          </a:p>
          <a:p>
            <a:pPr marL="536575" lvl="1" indent="-357188">
              <a:lnSpc>
                <a:spcPct val="80000"/>
              </a:lnSpc>
              <a:buFontTx/>
              <a:buChar char="•"/>
            </a:pPr>
            <a:r>
              <a:rPr lang="en-GB" sz="1600" dirty="0"/>
              <a:t>The accurate dosing instruction helps to ensure an adequate dose of analgesia is used.</a:t>
            </a:r>
          </a:p>
        </p:txBody>
      </p:sp>
      <p:sp>
        <p:nvSpPr>
          <p:cNvPr id="15365" name="Rectangle 9"/>
          <p:cNvSpPr>
            <a:spLocks noChangeArrowheads="1"/>
          </p:cNvSpPr>
          <p:nvPr/>
        </p:nvSpPr>
        <p:spPr bwMode="auto">
          <a:xfrm>
            <a:off x="0" y="333375"/>
            <a:ext cx="781208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0" y="260350"/>
            <a:ext cx="25908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GB" sz="4400" b="1" dirty="0">
                <a:solidFill>
                  <a:schemeClr val="bg1"/>
                </a:solidFill>
                <a:latin typeface="Verdana" pitchFamily="34" charset="0"/>
              </a:rPr>
              <a:t>Step 5</a:t>
            </a:r>
            <a:r>
              <a:rPr lang="en-GB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</a:p>
        </p:txBody>
      </p:sp>
      <p:pic>
        <p:nvPicPr>
          <p:cNvPr id="15367" name="Picture 11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333375"/>
            <a:ext cx="9874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0F3A3EC-3AB1-40C1-BBC4-5396CAE6285B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771" y="1556740"/>
            <a:ext cx="5956767" cy="4177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1268413"/>
            <a:ext cx="7634288" cy="5329237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GB" sz="1600" b="1" dirty="0">
                <a:solidFill>
                  <a:srgbClr val="002060"/>
                </a:solidFill>
              </a:rPr>
              <a:t>Needing more help?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GB" sz="1600" dirty="0"/>
          </a:p>
          <a:p>
            <a:pPr>
              <a:spcAft>
                <a:spcPts val="0"/>
              </a:spcAft>
            </a:pPr>
            <a:r>
              <a:rPr lang="en-GB" sz="1600" dirty="0"/>
              <a:t>You can contact the Medicines Management Team for more support or to provide feedback on: </a:t>
            </a:r>
            <a:r>
              <a:rPr lang="en-GB" sz="1600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Loth.prescribing2@nhslothian.scot.nhs.uk</a:t>
            </a:r>
            <a:endParaRPr lang="en-GB" sz="1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0" y="333375"/>
            <a:ext cx="781208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0" y="260350"/>
            <a:ext cx="25908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GB" sz="4400" b="1" dirty="0">
                <a:solidFill>
                  <a:schemeClr val="bg1"/>
                </a:solidFill>
                <a:latin typeface="Verdana" pitchFamily="34" charset="0"/>
              </a:rPr>
              <a:t>Step 6</a:t>
            </a:r>
            <a:r>
              <a:rPr lang="en-GB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</a:t>
            </a:r>
          </a:p>
        </p:txBody>
      </p:sp>
      <p:pic>
        <p:nvPicPr>
          <p:cNvPr id="12295" name="Picture 10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333375"/>
            <a:ext cx="9874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DBA9BA-E1C7-43A3-9C05-C54505C5480F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462"/>
          <a:stretch/>
        </p:blipFill>
        <p:spPr bwMode="auto">
          <a:xfrm>
            <a:off x="636179" y="2564879"/>
            <a:ext cx="7536322" cy="30247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302</Words>
  <Application>Microsoft Office PowerPoint</Application>
  <PresentationFormat>On-screen Show (4:3)</PresentationFormat>
  <Paragraphs>48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Office Theme</vt:lpstr>
      <vt:lpstr>eLJF-CLINICAL  Quick 6-step tutorial  in just 3 minutes </vt:lpstr>
      <vt:lpstr>Step 1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eLJF-CLINICAL Tutorial</dc:title>
  <dc:creator/>
  <cp:lastModifiedBy/>
  <cp:revision>83</cp:revision>
  <dcterms:created xsi:type="dcterms:W3CDTF">2009-06-02T19:04:26Z</dcterms:created>
  <dcterms:modified xsi:type="dcterms:W3CDTF">2021-12-16T12:51:14Z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TC101671261033</vt:lpwstr>
  </property>
</Properties>
</file>